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5" r:id="rId2"/>
    <p:sldId id="276" r:id="rId3"/>
    <p:sldId id="290" r:id="rId4"/>
    <p:sldId id="268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91" r:id="rId15"/>
    <p:sldId id="287" r:id="rId16"/>
    <p:sldId id="288" r:id="rId17"/>
    <p:sldId id="289" r:id="rId18"/>
    <p:sldId id="292" r:id="rId19"/>
    <p:sldId id="266" r:id="rId20"/>
  </p:sldIdLst>
  <p:sldSz cx="9144000" cy="6858000" type="screen4x3"/>
  <p:notesSz cx="6888163" cy="100187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99CC"/>
    <a:srgbClr val="FF9933"/>
    <a:srgbClr val="005DA2"/>
    <a:srgbClr val="66FF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3" autoAdjust="0"/>
    <p:restoredTop sz="94660"/>
  </p:normalViewPr>
  <p:slideViewPr>
    <p:cSldViewPr>
      <p:cViewPr varScale="1">
        <p:scale>
          <a:sx n="70" d="100"/>
          <a:sy n="70" d="100"/>
        </p:scale>
        <p:origin x="13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68CB2917-3E79-437D-BCF7-89B1CE8B123A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33406381-5562-4F04-B1CF-6090CF00A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5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B644-87A4-475E-B305-8B40B09DC6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88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8424088" cy="1080000"/>
          </a:xfrm>
        </p:spPr>
        <p:txBody>
          <a:bodyPr/>
          <a:lstStyle>
            <a:lvl1pPr>
              <a:defRPr sz="6600" b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kvar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180" y="3537012"/>
            <a:ext cx="6400800" cy="720000"/>
          </a:xfrm>
        </p:spPr>
        <p:txBody>
          <a:bodyPr/>
          <a:lstStyle>
            <a:lvl1pPr marL="0" indent="0" algn="ctr">
              <a:buNone/>
              <a:defRPr sz="3600" i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26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831" y="1593342"/>
            <a:ext cx="7560000" cy="4860000"/>
          </a:xfrm>
        </p:spPr>
        <p:txBody>
          <a:bodyPr/>
          <a:lstStyle>
            <a:lvl1pPr marL="0" indent="360000">
              <a:buFont typeface="Wingdings 2" pitchFamily="18" charset="2"/>
              <a:buChar char="·"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540000" indent="-252000">
              <a:buFont typeface="Wingdings" pitchFamily="2" charset="2"/>
              <a:buChar char="§"/>
              <a:defRPr>
                <a:solidFill>
                  <a:srgbClr val="006600"/>
                </a:solidFill>
                <a:latin typeface="Book Antiqua" pitchFamily="18" charset="0"/>
              </a:defRPr>
            </a:lvl2pPr>
            <a:lvl3pPr marL="720000" indent="180000">
              <a:defRPr>
                <a:solidFill>
                  <a:srgbClr val="006600"/>
                </a:solidFill>
                <a:latin typeface="Book Antiqua" pitchFamily="18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1119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 baseline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96476" y="1593342"/>
            <a:ext cx="7560000" cy="4860000"/>
          </a:xfrm>
        </p:spPr>
        <p:txBody>
          <a:bodyPr/>
          <a:lstStyle>
            <a:lvl1pPr marL="0" indent="0">
              <a:buNone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171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96476" y="1593342"/>
            <a:ext cx="7560000" cy="4860000"/>
          </a:xfrm>
        </p:spPr>
        <p:txBody>
          <a:bodyPr/>
          <a:lstStyle>
            <a:lvl1pPr marL="0" indent="360000">
              <a:buSzPct val="100000"/>
              <a:buFont typeface="Wingdings 2" pitchFamily="18" charset="2"/>
              <a:buChar char="·"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360000" indent="252000">
              <a:buSzPct val="100000"/>
              <a:buFont typeface="Wingdings" pitchFamily="2" charset="2"/>
              <a:buChar char="§"/>
              <a:defRPr>
                <a:solidFill>
                  <a:srgbClr val="006600"/>
                </a:solidFill>
                <a:latin typeface="Book Antiqua" pitchFamily="18" charset="0"/>
              </a:defRPr>
            </a:lvl2pPr>
            <a:lvl3pPr marL="720000" indent="180000">
              <a:buSzPct val="100000"/>
              <a:buFont typeface="Arial" pitchFamily="34" charset="0"/>
              <a:buChar char="•"/>
              <a:defRPr>
                <a:solidFill>
                  <a:srgbClr val="006600"/>
                </a:solidFill>
                <a:latin typeface="Book Antiqua" pitchFamily="18" charset="0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5781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6476" y="1592796"/>
            <a:ext cx="3600000" cy="4860000"/>
          </a:xfrm>
        </p:spPr>
        <p:txBody>
          <a:bodyPr/>
          <a:lstStyle>
            <a:lvl1pPr>
              <a:buFont typeface="Wingdings 2" pitchFamily="18" charset="2"/>
              <a:buChar char="·"/>
              <a:defRPr sz="2800">
                <a:solidFill>
                  <a:srgbClr val="006600"/>
                </a:solidFill>
                <a:latin typeface="Book Antiqua" pitchFamily="18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006600"/>
                </a:solidFill>
                <a:latin typeface="Book Antiqua" pitchFamily="18" charset="0"/>
              </a:defRPr>
            </a:lvl2pPr>
            <a:lvl3pPr>
              <a:defRPr sz="2000">
                <a:solidFill>
                  <a:srgbClr val="006600"/>
                </a:solidFill>
                <a:latin typeface="Book Antiqua" pitchFamily="18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6476" y="1592796"/>
            <a:ext cx="3600000" cy="4860000"/>
          </a:xfrm>
        </p:spPr>
        <p:txBody>
          <a:bodyPr/>
          <a:lstStyle>
            <a:lvl1pPr>
              <a:buFont typeface="Wingdings 2" pitchFamily="18" charset="2"/>
              <a:buChar char="·"/>
              <a:defRPr sz="2800">
                <a:solidFill>
                  <a:srgbClr val="006600"/>
                </a:solidFill>
                <a:latin typeface="Book Antiqua" pitchFamily="18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006600"/>
                </a:solidFill>
                <a:latin typeface="Book Antiqua" pitchFamily="18" charset="0"/>
              </a:defRPr>
            </a:lvl2pPr>
            <a:lvl3pPr>
              <a:defRPr sz="2000">
                <a:solidFill>
                  <a:srgbClr val="006600"/>
                </a:solidFill>
                <a:latin typeface="Book Antiqua" pitchFamily="18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7727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4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296988" y="296863"/>
            <a:ext cx="75596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96988" y="1631950"/>
            <a:ext cx="7559675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9" r:id="rId2"/>
    <p:sldLayoutId id="2147483720" r:id="rId3"/>
    <p:sldLayoutId id="2147483721" r:id="rId4"/>
    <p:sldLayoutId id="2147483722" r:id="rId5"/>
    <p:sldLayoutId id="2147483723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6600"/>
          </a:solidFill>
          <a:latin typeface="Book Antiqua" pitchFamily="18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15875" algn="l" rtl="0" eaLnBrk="0" fontAlgn="base" hangingPunct="0">
        <a:spcBef>
          <a:spcPct val="20000"/>
        </a:spcBef>
        <a:spcAft>
          <a:spcPct val="0"/>
        </a:spcAft>
        <a:buFont typeface="Wingdings 2" panose="05020102010507070707" pitchFamily="18" charset="2"/>
        <a:buChar char="·"/>
        <a:defRPr sz="2800" kern="1200">
          <a:solidFill>
            <a:srgbClr val="006600"/>
          </a:solidFill>
          <a:latin typeface="Book Antiqua" pitchFamily="18" charset="0"/>
          <a:ea typeface="+mn-ea"/>
          <a:cs typeface="Arial" pitchFamily="34" charset="0"/>
        </a:defRPr>
      </a:lvl1pPr>
      <a:lvl2pPr marL="358775" indent="25082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6600"/>
          </a:solidFill>
          <a:latin typeface="Book Antiqua" pitchFamily="18" charset="0"/>
          <a:ea typeface="+mn-ea"/>
          <a:cs typeface="Arial" pitchFamily="34" charset="0"/>
        </a:defRPr>
      </a:lvl2pPr>
      <a:lvl3pPr marL="719138" indent="1793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6600"/>
          </a:solidFill>
          <a:latin typeface="Book Antiqua" pitchFamily="18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57;&#1083;&#1086;&#1074;&#1086;%20-%20&#1085;&#1077;%20&#1074;&#1086;&#1088;&#1086;&#1073;&#1077;&#1081;...(&#1087;&#1077;&#1088;&#1100;&#1103;).mp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90;&#1095;&#1072;%20&#1086;%20&#1076;&#1088;&#1091;&#1078;&#1073;&#1077;.mp4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&#1053;&#1077;%20&#1073;&#1088;&#1086;&#1089;&#1072;&#1081;&#1090;&#1077;%20&#1089;&#1074;&#1086;&#1080;&#1093;%20&#1076;&#1088;&#1091;&#1079;&#1077;&#1081;.mp4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72;&#1074;&#1080;&#1083;&#1072;%20&#1076;&#1088;&#1091;&#1078;&#1073;&#1099;%20(%20&#1076;&#1083;&#1103;%20&#1076;&#1077;&#1090;&#1077;&#1081;).mp4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&#1044;&#1074;&#1072;%20&#1089;&#1086;&#1089;&#1077;&#1076;&#1072;.mp4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54;&#1090;%20&#1059;&#1083;&#1099;&#1073;&#1082;&#1080;%20-%20&#1057;&#1090;&#1072;&#1085;&#1077;&#1090;%20&#1042;&#1089;&#1077;&#1084;%20&#1057;&#1074;&#1077;&#1090;&#1083;&#1077;&#1081;%20(www.hotplayer.ru).mp3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&#1058;&#1088;&#1103;&#1084;!%20&#1047;&#1076;&#1088;&#1072;&#1074;&#1089;&#1090;&#1074;&#1091;&#1081;&#1090;&#1077;!%20&#1074;%20HD%20&#1082;&#1072;&#1095;&#1077;&#1089;&#1090;&#1074;&#1077;%20____________(1980).%20&#1057;&#1086;&#1074;&#1077;&#1090;&#1089;&#1082;&#1080;&#1081;%20&#1084;&#1091;&#1083;&#1100;&#1090;&#1080;&#1082;%20&#11088;____&#11088;_%20&#1047;&#1086;&#1083;&#1086;&#1090;&#1072;&#1103;%20&#1082;&#1086;&#1083;&#1083;&#1077;&#1082;&#1094;&#1080;&#1103;%20(1).mp4.mp4%20(online-video-cutter.com).mp4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&#1040;.%20&#1041;&#1072;&#1088;&#1090;&#1086;%20&#8212;%20&#1058;&#1088;&#1077;&#1073;&#1091;&#1077;&#1090;&#1089;&#1103;%20&#1076;&#1088;&#1091;&#1075;.mp3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7" r="36432" b="34370"/>
          <a:stretch/>
        </p:blipFill>
        <p:spPr>
          <a:xfrm rot="21393322">
            <a:off x="6239614" y="5159173"/>
            <a:ext cx="2918160" cy="1632680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4294967295"/>
          </p:nvPr>
        </p:nvSpPr>
        <p:spPr>
          <a:xfrm>
            <a:off x="8365069" y="6086243"/>
            <a:ext cx="432506" cy="365125"/>
          </a:xfrm>
          <a:prstGeom prst="rect">
            <a:avLst/>
          </a:prstGeom>
        </p:spPr>
        <p:txBody>
          <a:bodyPr/>
          <a:lstStyle/>
          <a:p>
            <a:fld id="{71807907-0516-454E-BB26-B94F1AAC7A81}" type="slidenum">
              <a:rPr lang="ru-RU" sz="1400" smtClean="0">
                <a:solidFill>
                  <a:schemeClr val="accent6">
                    <a:lumMod val="75000"/>
                  </a:schemeClr>
                </a:solidFill>
              </a:rPr>
              <a:t>1</a:t>
            </a:fld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Рисунок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009322" y="3429000"/>
            <a:ext cx="4572000" cy="14830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Кл.руководитель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Горбань Ирина Владимировна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70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Выбирай друга по душевным качествам, а не по одежде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390" y="1358584"/>
            <a:ext cx="7117038" cy="533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4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2" y="-66406"/>
            <a:ext cx="9291765" cy="90011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говори дурно о друге и не обижай его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67964" y="764704"/>
            <a:ext cx="2591868" cy="4860000"/>
          </a:xfrm>
        </p:spPr>
        <p:txBody>
          <a:bodyPr/>
          <a:lstStyle/>
          <a:p>
            <a:pPr indent="0">
              <a:buNone/>
            </a:pPr>
            <a:r>
              <a:rPr lang="ru-RU" sz="1200" dirty="0"/>
              <a:t>Помню:</a:t>
            </a:r>
          </a:p>
          <a:p>
            <a:pPr indent="0">
              <a:buNone/>
            </a:pPr>
            <a:r>
              <a:rPr lang="ru-RU" sz="1200" dirty="0"/>
              <a:t>С дерева в бору</a:t>
            </a:r>
          </a:p>
          <a:p>
            <a:pPr indent="0">
              <a:buNone/>
            </a:pPr>
            <a:r>
              <a:rPr lang="ru-RU" sz="1200" dirty="0"/>
              <a:t>Я упал однажды летом.</a:t>
            </a:r>
          </a:p>
          <a:p>
            <a:pPr indent="0">
              <a:buNone/>
            </a:pPr>
            <a:r>
              <a:rPr lang="ru-RU" sz="1200" dirty="0"/>
              <a:t>Было больно, но к утру</a:t>
            </a:r>
          </a:p>
          <a:p>
            <a:pPr indent="0">
              <a:buNone/>
            </a:pPr>
            <a:r>
              <a:rPr lang="ru-RU" sz="1200" dirty="0"/>
              <a:t>Я забыл уже об этом.</a:t>
            </a:r>
          </a:p>
          <a:p>
            <a:pPr indent="0">
              <a:buNone/>
            </a:pPr>
            <a:r>
              <a:rPr lang="ru-RU" sz="1200" dirty="0"/>
              <a:t> </a:t>
            </a:r>
          </a:p>
          <a:p>
            <a:pPr indent="0">
              <a:buNone/>
            </a:pPr>
            <a:r>
              <a:rPr lang="ru-RU" sz="1200" dirty="0"/>
              <a:t>Помню</a:t>
            </a:r>
            <a:r>
              <a:rPr lang="ru-RU" sz="1200" dirty="0" smtClean="0"/>
              <a:t>:</a:t>
            </a:r>
            <a:endParaRPr lang="ru-RU" sz="1200" dirty="0"/>
          </a:p>
          <a:p>
            <a:pPr indent="0">
              <a:buNone/>
            </a:pPr>
            <a:r>
              <a:rPr lang="ru-RU" sz="1200" dirty="0"/>
              <a:t>Руку в мастерской</a:t>
            </a:r>
          </a:p>
          <a:p>
            <a:pPr indent="0">
              <a:buNone/>
            </a:pPr>
            <a:r>
              <a:rPr lang="ru-RU" sz="1200" dirty="0"/>
              <a:t>Я пилой поранил в школе.</a:t>
            </a:r>
          </a:p>
          <a:p>
            <a:pPr indent="0">
              <a:buNone/>
            </a:pPr>
            <a:r>
              <a:rPr lang="ru-RU" sz="1200" dirty="0"/>
              <a:t>Час прошёл или другой,</a:t>
            </a:r>
          </a:p>
          <a:p>
            <a:pPr indent="0">
              <a:buNone/>
            </a:pPr>
            <a:r>
              <a:rPr lang="ru-RU" sz="1200" dirty="0"/>
              <a:t>Я пилил, забыв о боли</a:t>
            </a:r>
          </a:p>
          <a:p>
            <a:pPr indent="0">
              <a:buNone/>
            </a:pPr>
            <a:r>
              <a:rPr lang="ru-RU" sz="1200" dirty="0"/>
              <a:t> </a:t>
            </a:r>
          </a:p>
          <a:p>
            <a:pPr indent="0">
              <a:buNone/>
            </a:pPr>
            <a:r>
              <a:rPr lang="ru-RU" sz="1200" dirty="0"/>
              <a:t>Помню:</a:t>
            </a:r>
          </a:p>
          <a:p>
            <a:pPr indent="0">
              <a:buNone/>
            </a:pPr>
            <a:r>
              <a:rPr lang="ru-RU" sz="1200" dirty="0"/>
              <a:t>С братом как-то раз</a:t>
            </a:r>
          </a:p>
          <a:p>
            <a:pPr indent="0">
              <a:buNone/>
            </a:pPr>
            <a:r>
              <a:rPr lang="ru-RU" sz="1200" dirty="0"/>
              <a:t>Лбами мы в игре столкнулись.</a:t>
            </a:r>
          </a:p>
          <a:p>
            <a:pPr indent="0">
              <a:buNone/>
            </a:pPr>
            <a:r>
              <a:rPr lang="ru-RU" sz="1200" dirty="0"/>
              <a:t>Искры брызнули из глаз…</a:t>
            </a:r>
          </a:p>
          <a:p>
            <a:pPr indent="0">
              <a:buNone/>
            </a:pPr>
            <a:r>
              <a:rPr lang="ru-RU" sz="1200" dirty="0"/>
              <a:t>Боль прошла – мы улыбнулись.</a:t>
            </a:r>
          </a:p>
          <a:p>
            <a:pPr indent="0">
              <a:buNone/>
            </a:pPr>
            <a:r>
              <a:rPr lang="ru-RU" sz="1200" dirty="0"/>
              <a:t> </a:t>
            </a:r>
          </a:p>
          <a:p>
            <a:pPr indent="0">
              <a:buNone/>
            </a:pPr>
            <a:r>
              <a:rPr lang="ru-RU" sz="1200" dirty="0"/>
              <a:t>Но обидным словом друг</a:t>
            </a:r>
          </a:p>
          <a:p>
            <a:pPr indent="0">
              <a:buNone/>
            </a:pPr>
            <a:r>
              <a:rPr lang="ru-RU" sz="1200" dirty="0"/>
              <a:t>Рану мне нанёс когда-то.</a:t>
            </a:r>
          </a:p>
          <a:p>
            <a:pPr indent="0">
              <a:buNone/>
            </a:pPr>
            <a:r>
              <a:rPr lang="ru-RU" sz="1200" dirty="0"/>
              <a:t>Стало очень больно вдруг…</a:t>
            </a:r>
          </a:p>
          <a:p>
            <a:pPr indent="0">
              <a:buNone/>
            </a:pPr>
            <a:r>
              <a:rPr lang="ru-RU" sz="1200" dirty="0"/>
              <a:t>Больно и сейчас, ребята.</a:t>
            </a:r>
          </a:p>
          <a:p>
            <a:pPr indent="0">
              <a:buNone/>
            </a:pPr>
            <a:r>
              <a:rPr lang="ru-RU" sz="1600" dirty="0"/>
              <a:t> </a:t>
            </a:r>
          </a:p>
          <a:p>
            <a:pPr indent="0"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1207" t="6091" r="11280" b="15282"/>
          <a:stretch/>
        </p:blipFill>
        <p:spPr bwMode="auto">
          <a:xfrm>
            <a:off x="4247964" y="1196752"/>
            <a:ext cx="4743450" cy="2705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0865" y="57401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0">
              <a:buNone/>
            </a:pPr>
            <a:r>
              <a:rPr lang="ru-RU" dirty="0"/>
              <a:t>Какая боль оказалась настоящей болью?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34968" y="427854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0">
              <a:buNone/>
            </a:pPr>
            <a:r>
              <a:rPr lang="ru-RU" sz="2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Притча «Ссора друзей»</a:t>
            </a:r>
            <a:endParaRPr lang="ru-RU" sz="2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7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011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Умей признавать свои ошибки и помириться с другом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893263"/>
            <a:ext cx="4572000" cy="53399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550" b="1" i="1" u="sng" kern="150" dirty="0" smtClean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Сценка</a:t>
            </a:r>
          </a:p>
          <a:p>
            <a:pPr>
              <a:spcAft>
                <a:spcPts val="0"/>
              </a:spcAft>
            </a:pPr>
            <a:r>
              <a:rPr lang="ru-RU" sz="1550" kern="150" dirty="0" smtClean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С </a:t>
            </a:r>
            <a:r>
              <a:rPr lang="ru-RU" sz="1550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виду мы не очень схожи: Петька толстый, я худой,</a:t>
            </a:r>
            <a:endParaRPr lang="ru-RU" sz="1550" kern="150" dirty="0"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550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Не похожи мы, а всё же, нас не разольёшь водой!</a:t>
            </a:r>
            <a:endParaRPr lang="ru-RU" sz="1550" kern="150" dirty="0"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550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Дело в том, что он и я- закадычные друзья!</a:t>
            </a:r>
            <a:endParaRPr lang="ru-RU" sz="1550" kern="150" dirty="0"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550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Всё мы делаем вдвоём: даже вместе отстаём!</a:t>
            </a:r>
            <a:endParaRPr lang="ru-RU" sz="1550" kern="150" dirty="0"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550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Дружба дружбою, </a:t>
            </a:r>
            <a:r>
              <a:rPr lang="ru-RU" sz="1550" kern="150" dirty="0" err="1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однако,и</a:t>
            </a:r>
            <a:r>
              <a:rPr lang="ru-RU" sz="1550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 у нас случилась драка...</a:t>
            </a:r>
            <a:endParaRPr lang="ru-RU" sz="1550" kern="150" dirty="0"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550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Дрались честно, как положено друзьям:</a:t>
            </a:r>
            <a:endParaRPr lang="ru-RU" sz="1550" kern="150" dirty="0"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ru-RU" sz="1550" kern="150" dirty="0">
                <a:latin typeface="Times New Roman" panose="02020603050405020304" pitchFamily="18" charset="0"/>
                <a:ea typeface="OpenSymbol"/>
                <a:cs typeface="OpenSymbol"/>
              </a:rPr>
              <a:t>Я как стукну!</a:t>
            </a:r>
            <a:endParaRPr lang="ru-RU" sz="1550" kern="150" dirty="0">
              <a:latin typeface="OpenSymbol"/>
              <a:ea typeface="OpenSymbol"/>
              <a:cs typeface="OpenSymbol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ru-RU" sz="1550" kern="150" dirty="0">
                <a:latin typeface="Times New Roman" panose="02020603050405020304" pitchFamily="18" charset="0"/>
                <a:ea typeface="OpenSymbol"/>
                <a:cs typeface="OpenSymbol"/>
              </a:rPr>
              <a:t>Я как тресну!</a:t>
            </a:r>
            <a:endParaRPr lang="ru-RU" sz="1550" kern="150" dirty="0">
              <a:latin typeface="OpenSymbol"/>
              <a:ea typeface="OpenSymbol"/>
              <a:cs typeface="OpenSymbol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ru-RU" sz="1550" kern="150" dirty="0">
                <a:latin typeface="Times New Roman" panose="02020603050405020304" pitchFamily="18" charset="0"/>
                <a:ea typeface="OpenSymbol"/>
                <a:cs typeface="OpenSymbol"/>
              </a:rPr>
              <a:t>Он как даст!</a:t>
            </a:r>
            <a:endParaRPr lang="ru-RU" sz="1550" kern="150" dirty="0">
              <a:latin typeface="OpenSymbol"/>
              <a:ea typeface="OpenSymbol"/>
              <a:cs typeface="OpenSymbol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ru-RU" sz="1550" kern="150" dirty="0">
                <a:latin typeface="Times New Roman" panose="02020603050405020304" pitchFamily="18" charset="0"/>
                <a:ea typeface="OpenSymbol"/>
                <a:cs typeface="OpenSymbol"/>
              </a:rPr>
              <a:t>А я как дам!</a:t>
            </a:r>
            <a:endParaRPr lang="ru-RU" sz="1550" kern="150" dirty="0">
              <a:latin typeface="OpenSymbol"/>
              <a:ea typeface="OpenSymbol"/>
              <a:cs typeface="OpenSymbol"/>
            </a:endParaRPr>
          </a:p>
          <a:p>
            <a:pPr>
              <a:spcAft>
                <a:spcPts val="0"/>
              </a:spcAft>
            </a:pPr>
            <a:r>
              <a:rPr lang="ru-RU" sz="1550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Скоро в ход пошли портфели, книжки в воздух полетели.</a:t>
            </a:r>
            <a:endParaRPr lang="ru-RU" sz="1550" kern="150" dirty="0"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550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Словом, скромничать не буду, драка вышла хоть куда!</a:t>
            </a:r>
            <a:endParaRPr lang="ru-RU" sz="1550" kern="150" dirty="0"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550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Только смотрим, что за чудо?</a:t>
            </a:r>
            <a:endParaRPr lang="ru-RU" sz="1550" kern="150" dirty="0"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550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С нас ручьём бежит вода!</a:t>
            </a:r>
            <a:endParaRPr lang="ru-RU" sz="1550" kern="150" dirty="0"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550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Это </a:t>
            </a:r>
            <a:r>
              <a:rPr lang="ru-RU" sz="1550" kern="150" dirty="0" err="1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Борькина</a:t>
            </a:r>
            <a:r>
              <a:rPr lang="ru-RU" sz="1550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 сестра облила нас из ведра!</a:t>
            </a:r>
            <a:endParaRPr lang="ru-RU" sz="1550" kern="150" dirty="0"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550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ahoma" panose="020B0604030504040204" pitchFamily="34" charset="0"/>
              </a:rPr>
              <a:t>А она ещё смеётся:</a:t>
            </a:r>
            <a:endParaRPr lang="ru-RU" sz="1550" kern="150" dirty="0">
              <a:ea typeface="Lucida Sans Unicode" panose="020B0602030504020204" pitchFamily="34" charset="0"/>
              <a:cs typeface="Tahoma" panose="020B060403050404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ru-RU" sz="1550" kern="150" dirty="0">
                <a:latin typeface="Times New Roman" panose="02020603050405020304" pitchFamily="18" charset="0"/>
                <a:ea typeface="OpenSymbol"/>
                <a:cs typeface="OpenSymbol"/>
              </a:rPr>
              <a:t>Вы действительно друзья, вас водой разлить нельзя!</a:t>
            </a:r>
            <a:endParaRPr lang="ru-RU" sz="1550" kern="150" dirty="0">
              <a:effectLst/>
              <a:latin typeface="OpenSymbol"/>
              <a:ea typeface="OpenSymbol"/>
              <a:cs typeface="OpenSymbo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16190" y="61997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ru-RU" b="1" i="1" kern="150" dirty="0" err="1">
                <a:solidFill>
                  <a:srgbClr val="006600"/>
                </a:solidFill>
                <a:latin typeface="Times New Roman" panose="02020603050405020304" pitchFamily="18" charset="0"/>
                <a:ea typeface="OpenSymbol"/>
                <a:cs typeface="OpenSymbol"/>
              </a:rPr>
              <a:t>Ребята,что</a:t>
            </a:r>
            <a:r>
              <a:rPr lang="ru-RU" b="1" i="1" kern="150" dirty="0">
                <a:solidFill>
                  <a:srgbClr val="006600"/>
                </a:solidFill>
                <a:latin typeface="Times New Roman" panose="02020603050405020304" pitchFamily="18" charset="0"/>
                <a:ea typeface="OpenSymbol"/>
                <a:cs typeface="OpenSymbol"/>
              </a:rPr>
              <a:t> бы мы посоветовали этим друзьям?</a:t>
            </a:r>
            <a:endParaRPr lang="ru-RU" sz="1200" b="1" kern="150" dirty="0">
              <a:solidFill>
                <a:srgbClr val="006600"/>
              </a:solidFill>
              <a:effectLst/>
              <a:latin typeface="OpenSymbol"/>
              <a:ea typeface="OpenSymbol"/>
              <a:cs typeface="OpenSymbol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11674" t="5813" r="10657" b="15006"/>
          <a:stretch/>
        </p:blipFill>
        <p:spPr bwMode="auto">
          <a:xfrm>
            <a:off x="4832707" y="2852936"/>
            <a:ext cx="4195109" cy="2292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652120" y="1952836"/>
            <a:ext cx="25562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000" b="1" kern="150" dirty="0" smtClean="0">
                <a:solidFill>
                  <a:srgbClr val="006600"/>
                </a:solidFill>
                <a:latin typeface="OpenSymbol"/>
                <a:ea typeface="OpenSymbol"/>
                <a:cs typeface="OpenSymbol"/>
                <a:hlinkClick r:id="rId3" action="ppaction://hlinkfile"/>
              </a:rPr>
              <a:t>Притча о дружбе</a:t>
            </a:r>
            <a:endParaRPr lang="ru-RU" sz="2000" b="1" kern="150" dirty="0">
              <a:solidFill>
                <a:srgbClr val="006600"/>
              </a:solidFill>
              <a:latin typeface="OpenSymbol"/>
              <a:ea typeface="OpenSymbol"/>
              <a:cs typeface="OpenSymbol"/>
            </a:endParaRPr>
          </a:p>
        </p:txBody>
      </p:sp>
    </p:spTree>
    <p:extLst>
      <p:ext uri="{BB962C8B-B14F-4D97-AF65-F5344CB8AC3E}">
        <p14:creationId xmlns:p14="http://schemas.microsoft.com/office/powerpoint/2010/main" val="331935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728"/>
            <a:ext cx="8928992" cy="90011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Останови друга, если он сделал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что-то плохое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508103" y="1196765"/>
            <a:ext cx="2988333" cy="1620186"/>
          </a:xfrm>
        </p:spPr>
        <p:txBody>
          <a:bodyPr/>
          <a:lstStyle/>
          <a:p>
            <a:pPr indent="0">
              <a:buNone/>
            </a:pPr>
            <a:r>
              <a:rPr lang="ru-RU" sz="1400" dirty="0">
                <a:solidFill>
                  <a:schemeClr val="tx1"/>
                </a:solidFill>
              </a:rPr>
              <a:t>Я с Петровой подружилась!</a:t>
            </a:r>
          </a:p>
          <a:p>
            <a:pPr indent="0">
              <a:buNone/>
            </a:pPr>
            <a:r>
              <a:rPr lang="ru-RU" sz="1400" dirty="0">
                <a:solidFill>
                  <a:schemeClr val="tx1"/>
                </a:solidFill>
              </a:rPr>
              <a:t>Я с ней сушкой поделилась.</a:t>
            </a:r>
          </a:p>
          <a:p>
            <a:pPr indent="0">
              <a:buNone/>
            </a:pPr>
            <a:r>
              <a:rPr lang="ru-RU" sz="1400" dirty="0">
                <a:solidFill>
                  <a:schemeClr val="tx1"/>
                </a:solidFill>
              </a:rPr>
              <a:t>Мы с Петровой после чтенья</a:t>
            </a:r>
          </a:p>
          <a:p>
            <a:pPr indent="0">
              <a:buNone/>
            </a:pPr>
            <a:r>
              <a:rPr lang="ru-RU" sz="1400" dirty="0">
                <a:solidFill>
                  <a:schemeClr val="tx1"/>
                </a:solidFill>
              </a:rPr>
              <a:t>Съели всё моё печенье.</a:t>
            </a:r>
          </a:p>
          <a:p>
            <a:pPr indent="0">
              <a:buNone/>
            </a:pPr>
            <a:r>
              <a:rPr lang="ru-RU" sz="1400" dirty="0">
                <a:solidFill>
                  <a:schemeClr val="tx1"/>
                </a:solidFill>
              </a:rPr>
              <a:t>Я конфету ей отдам</a:t>
            </a:r>
          </a:p>
          <a:p>
            <a:pPr indent="0">
              <a:buNone/>
            </a:pPr>
            <a:r>
              <a:rPr lang="ru-RU" sz="1400" dirty="0">
                <a:solidFill>
                  <a:schemeClr val="tx1"/>
                </a:solidFill>
              </a:rPr>
              <a:t>Всю! Не надо пополам!</a:t>
            </a:r>
          </a:p>
          <a:p>
            <a:pPr indent="0">
              <a:buNone/>
            </a:pPr>
            <a:r>
              <a:rPr lang="ru-RU" sz="1400" dirty="0">
                <a:solidFill>
                  <a:schemeClr val="tx1"/>
                </a:solidFill>
              </a:rPr>
              <a:t>Но вот Петрова убежала,</a:t>
            </a:r>
          </a:p>
          <a:p>
            <a:pPr indent="0">
              <a:buNone/>
            </a:pPr>
            <a:r>
              <a:rPr lang="ru-RU" sz="1400" dirty="0">
                <a:solidFill>
                  <a:schemeClr val="tx1"/>
                </a:solidFill>
              </a:rPr>
              <a:t>Когда закончилась еда.</a:t>
            </a:r>
          </a:p>
          <a:p>
            <a:pPr indent="0">
              <a:buNone/>
            </a:pPr>
            <a:r>
              <a:rPr lang="ru-RU" sz="1400" dirty="0">
                <a:solidFill>
                  <a:schemeClr val="tx1"/>
                </a:solidFill>
              </a:rPr>
              <a:t>А ведь вожатая сказала,</a:t>
            </a:r>
          </a:p>
          <a:p>
            <a:pPr indent="0">
              <a:buNone/>
            </a:pPr>
            <a:r>
              <a:rPr lang="ru-RU" sz="1400" dirty="0">
                <a:solidFill>
                  <a:schemeClr val="tx1"/>
                </a:solidFill>
              </a:rPr>
              <a:t>Что дружба- это навсегда...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412776"/>
            <a:ext cx="4002021" cy="30015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00" y="4022685"/>
            <a:ext cx="3780420" cy="283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8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бросай и не предавай друзей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916832"/>
            <a:ext cx="962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kern="150" dirty="0" smtClean="0">
                <a:ea typeface="Lucida Sans Unicode" panose="020B0602030504020204" pitchFamily="34" charset="0"/>
                <a:cs typeface="Tahoma" panose="020B0604030504040204" pitchFamily="34" charset="0"/>
                <a:hlinkClick r:id="rId2" action="ppaction://hlinkfile"/>
              </a:rPr>
              <a:t>Притча</a:t>
            </a:r>
            <a:endParaRPr lang="ru-RU" kern="150" dirty="0"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0584" t="6090" r="11435" b="15282"/>
          <a:stretch/>
        </p:blipFill>
        <p:spPr bwMode="auto">
          <a:xfrm>
            <a:off x="2915816" y="2708920"/>
            <a:ext cx="5832648" cy="36364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374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135409"/>
            <a:ext cx="7560000" cy="90011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Законы дружбы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079612" y="764704"/>
            <a:ext cx="7560000" cy="5256577"/>
          </a:xfrm>
        </p:spPr>
        <p:txBody>
          <a:bodyPr/>
          <a:lstStyle/>
          <a:p>
            <a:r>
              <a:rPr lang="ru-RU" sz="2000" dirty="0"/>
              <a:t>Умей признавать свои ошибки и помириться с </a:t>
            </a:r>
            <a:r>
              <a:rPr lang="ru-RU" sz="2000" dirty="0" smtClean="0"/>
              <a:t>другом.</a:t>
            </a:r>
            <a:endParaRPr lang="ru-RU" sz="2000" dirty="0"/>
          </a:p>
          <a:p>
            <a:r>
              <a:rPr lang="ru-RU" sz="2000" dirty="0"/>
              <a:t>Выбирай друга по душевным качествам, а не по </a:t>
            </a:r>
            <a:r>
              <a:rPr lang="ru-RU" sz="2000" dirty="0" smtClean="0"/>
              <a:t>одежде.</a:t>
            </a:r>
            <a:endParaRPr lang="ru-RU" sz="2000" dirty="0"/>
          </a:p>
          <a:p>
            <a:r>
              <a:rPr lang="ru-RU" sz="2000" dirty="0"/>
              <a:t>Не говори дурно о друге и не обижай </a:t>
            </a:r>
            <a:r>
              <a:rPr lang="ru-RU" sz="2000" dirty="0" smtClean="0"/>
              <a:t>его.</a:t>
            </a:r>
            <a:endParaRPr lang="ru-RU" sz="2000" dirty="0"/>
          </a:p>
          <a:p>
            <a:r>
              <a:rPr lang="ru-RU" sz="2000" dirty="0"/>
              <a:t>Останови друга, если он сделал что-то </a:t>
            </a:r>
            <a:r>
              <a:rPr lang="ru-RU" sz="2000" dirty="0" smtClean="0"/>
              <a:t>плохое.</a:t>
            </a:r>
            <a:endParaRPr lang="ru-RU" sz="2000" dirty="0"/>
          </a:p>
          <a:p>
            <a:r>
              <a:rPr lang="ru-RU" sz="2000" dirty="0"/>
              <a:t>Не оставляй друга в беде, дели с ним радости и горе.</a:t>
            </a:r>
          </a:p>
          <a:p>
            <a:r>
              <a:rPr lang="ru-RU" sz="2000" dirty="0"/>
              <a:t>Не ябедничай, лучше сам поправь.</a:t>
            </a:r>
          </a:p>
          <a:p>
            <a:r>
              <a:rPr lang="ru-RU" sz="2000" dirty="0"/>
              <a:t>Не обманывай друга.</a:t>
            </a:r>
          </a:p>
          <a:p>
            <a:r>
              <a:rPr lang="ru-RU" sz="2000" dirty="0"/>
              <a:t>Относись к своему другу так, как бы ты хотел, чтобы он относился к тебе.</a:t>
            </a:r>
          </a:p>
          <a:p>
            <a:r>
              <a:rPr lang="ru-RU" sz="2000" dirty="0"/>
              <a:t>Не бойся у друга попросить прощение, и сам старайся поскорее забыть свою обиду.</a:t>
            </a:r>
          </a:p>
          <a:p>
            <a:r>
              <a:rPr lang="ru-RU" sz="2000" dirty="0"/>
              <a:t>Отвернуться от друга в трудную минуту,</a:t>
            </a:r>
          </a:p>
          <a:p>
            <a:pPr indent="0">
              <a:buNone/>
            </a:pPr>
            <a:r>
              <a:rPr lang="ru-RU" sz="2000" dirty="0"/>
              <a:t>значит предать его.</a:t>
            </a:r>
          </a:p>
          <a:p>
            <a:r>
              <a:rPr lang="ru-RU" sz="2000" dirty="0"/>
              <a:t>Не спорь с другом по пустякам и не ссорься.</a:t>
            </a:r>
          </a:p>
          <a:p>
            <a:r>
              <a:rPr lang="ru-RU" sz="2000" dirty="0"/>
              <a:t>Умей принять помощь, советы и замечания других ребят.</a:t>
            </a:r>
          </a:p>
          <a:p>
            <a:r>
              <a:rPr lang="ru-RU" sz="2000" dirty="0"/>
              <a:t>Берегите друзей, ведь друга потерять легко. </a:t>
            </a:r>
            <a:r>
              <a:rPr lang="ru-RU" sz="2000" u="sng" dirty="0"/>
              <a:t>Старый друг лучше новых двух.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19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80" y="1448780"/>
            <a:ext cx="3149793" cy="90011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Пословицы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987722" y="2448268"/>
            <a:ext cx="3584278" cy="486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Не имей сто рублей,…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Нет друга – ищи ,…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Один за всех…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Человек без друзей, …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Дружба, как стекло: …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Старый друг …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Крепкую дружбу и …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Друг познаётся …</a:t>
            </a:r>
            <a:endParaRPr lang="ru-RU" sz="2000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56681" y="2513623"/>
            <a:ext cx="2131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a typeface="Lucida Sans Unicode" panose="020B0602030504020204" pitchFamily="34" charset="0"/>
                <a:cs typeface="Tahoma" panose="020B0604030504040204" pitchFamily="34" charset="0"/>
              </a:rPr>
              <a:t>а имей сто друзей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00180" y="3100056"/>
            <a:ext cx="2065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a typeface="Lucida Sans Unicode" panose="020B0602030504020204" pitchFamily="34" charset="0"/>
                <a:cs typeface="Tahoma" panose="020B0604030504040204" pitchFamily="34" charset="0"/>
              </a:rPr>
              <a:t>а нашёл – береги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36449" y="3562087"/>
            <a:ext cx="1826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a typeface="Lucida Sans Unicode" panose="020B0602030504020204" pitchFamily="34" charset="0"/>
                <a:cs typeface="Tahoma" panose="020B0604030504040204" pitchFamily="34" charset="0"/>
              </a:rPr>
              <a:t>и все за одного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21315" y="4103361"/>
            <a:ext cx="2663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a typeface="Lucida Sans Unicode" panose="020B0602030504020204" pitchFamily="34" charset="0"/>
                <a:cs typeface="Tahoma" panose="020B0604030504040204" pitchFamily="34" charset="0"/>
              </a:rPr>
              <a:t>что дерево без корней.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7064" y="4622305"/>
            <a:ext cx="2963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a typeface="Lucida Sans Unicode" panose="020B0602030504020204" pitchFamily="34" charset="0"/>
                <a:cs typeface="Tahoma" panose="020B0604030504040204" pitchFamily="34" charset="0"/>
              </a:rPr>
              <a:t>разобьёшь – не сложишь.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87572" y="5105740"/>
            <a:ext cx="2207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a typeface="Lucida Sans Unicode" panose="020B0602030504020204" pitchFamily="34" charset="0"/>
                <a:cs typeface="Tahoma" panose="020B0604030504040204" pitchFamily="34" charset="0"/>
              </a:rPr>
              <a:t>лучше новых двух.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5660471"/>
            <a:ext cx="263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a typeface="Lucida Sans Unicode" panose="020B0602030504020204" pitchFamily="34" charset="0"/>
                <a:cs typeface="Tahoma" panose="020B0604030504040204" pitchFamily="34" charset="0"/>
              </a:rPr>
              <a:t>топором не разрубишь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21315" y="6258009"/>
            <a:ext cx="887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a typeface="Lucida Sans Unicode" panose="020B0602030504020204" pitchFamily="34" charset="0"/>
                <a:cs typeface="Tahoma" panose="020B0604030504040204" pitchFamily="34" charset="0"/>
              </a:rPr>
              <a:t>в беде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5071" y="125595"/>
            <a:ext cx="3116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kern="150" dirty="0">
                <a:solidFill>
                  <a:srgbClr val="0066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  <a:hlinkClick r:id="rId2" action="ppaction://hlinkfile"/>
              </a:rPr>
              <a:t>Притча «Два соседа»</a:t>
            </a:r>
            <a:endParaRPr lang="ru-RU" sz="2400" b="1" kern="150" dirty="0">
              <a:solidFill>
                <a:srgbClr val="0066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3"/>
          <a:srcRect l="11985" t="6645" r="12213" b="16113"/>
          <a:stretch/>
        </p:blipFill>
        <p:spPr bwMode="auto">
          <a:xfrm>
            <a:off x="4229791" y="125595"/>
            <a:ext cx="4698693" cy="23226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776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Поговорки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9572" y="2528900"/>
            <a:ext cx="83169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kern="150" dirty="0">
                <a:solidFill>
                  <a:srgbClr val="0066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Трусливый друг опаснее врага.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kern="150" dirty="0">
                <a:solidFill>
                  <a:srgbClr val="0066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Дерево крепко корнями, а человек друзьями.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kern="150" dirty="0">
                <a:solidFill>
                  <a:srgbClr val="0066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Кто себе друзей не ищет, самому себе враг.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kern="150" dirty="0">
                <a:solidFill>
                  <a:srgbClr val="0066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Горы и камни разрушаются ветром, людская дружба словом.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96476" y="1670529"/>
            <a:ext cx="4855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kern="150" dirty="0" smtClean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- Как </a:t>
            </a:r>
            <a:r>
              <a:rPr lang="ru-RU" sz="2400" kern="150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понимаете смысл  </a:t>
            </a:r>
            <a:r>
              <a:rPr lang="ru-RU" sz="2400" kern="150" dirty="0" smtClean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поговорок?</a:t>
            </a:r>
            <a:endParaRPr lang="ru-RU" sz="2400" kern="150" dirty="0"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63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Teacher\Desktop\1 сентября 3 класс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363" cy="6876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483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8428113" cy="1404156"/>
          </a:xfrm>
        </p:spPr>
        <p:txBody>
          <a:bodyPr/>
          <a:lstStyle/>
          <a:p>
            <a:r>
              <a:rPr lang="ru-RU" altLang="ru-RU" sz="4000" b="1" dirty="0" smtClean="0">
                <a:effectLst/>
                <a:latin typeface="Monotype Corsiva" panose="03010101010201010101" pitchFamily="66" charset="0"/>
              </a:rPr>
              <a:t>Научись писать обиды на песке </a:t>
            </a:r>
          </a:p>
          <a:p>
            <a:r>
              <a:rPr lang="ru-RU" altLang="ru-RU" sz="4000" b="1" dirty="0">
                <a:effectLst/>
                <a:latin typeface="Monotype Corsiva" panose="03010101010201010101" pitchFamily="66" charset="0"/>
              </a:rPr>
              <a:t>и</a:t>
            </a:r>
            <a:r>
              <a:rPr lang="ru-RU" altLang="ru-RU" sz="4000" b="1" dirty="0" smtClean="0">
                <a:effectLst/>
                <a:latin typeface="Monotype Corsiva" panose="03010101010201010101" pitchFamily="66" charset="0"/>
              </a:rPr>
              <a:t> высекать радости на камне.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07504" y="1196752"/>
            <a:ext cx="7560000" cy="4860000"/>
          </a:xfrm>
        </p:spPr>
        <p:txBody>
          <a:bodyPr/>
          <a:lstStyle/>
          <a:p>
            <a:pPr indent="0">
              <a:buNone/>
            </a:pPr>
            <a:r>
              <a:rPr lang="ru-RU" b="1" dirty="0" smtClean="0"/>
              <a:t>Ты улыбкой, как солнышком брызни,</a:t>
            </a:r>
          </a:p>
          <a:p>
            <a:pPr indent="0">
              <a:buNone/>
            </a:pPr>
            <a:r>
              <a:rPr lang="ru-RU" b="1" dirty="0" smtClean="0"/>
              <a:t>Выходя поутру из ворот,</a:t>
            </a:r>
          </a:p>
          <a:p>
            <a:pPr indent="0">
              <a:buNone/>
            </a:pPr>
            <a:r>
              <a:rPr lang="ru-RU" b="1" dirty="0" smtClean="0"/>
              <a:t>Понимаешь, у каждого в жизни,</a:t>
            </a:r>
          </a:p>
          <a:p>
            <a:pPr indent="0">
              <a:buNone/>
            </a:pPr>
            <a:r>
              <a:rPr lang="ru-RU" b="1" dirty="0" smtClean="0"/>
              <a:t>Предостаточно бед и забот.</a:t>
            </a:r>
          </a:p>
          <a:p>
            <a:pPr indent="0">
              <a:buNone/>
            </a:pPr>
            <a:r>
              <a:rPr lang="ru-RU" b="1" dirty="0" smtClean="0"/>
              <a:t>Разве любы нам хмурые лица,</a:t>
            </a:r>
          </a:p>
          <a:p>
            <a:pPr indent="0">
              <a:buNone/>
            </a:pPr>
            <a:r>
              <a:rPr lang="ru-RU" b="1" dirty="0" smtClean="0"/>
              <a:t>Или чья то сердитая речь.</a:t>
            </a:r>
          </a:p>
          <a:p>
            <a:pPr indent="0">
              <a:buNone/>
            </a:pPr>
            <a:r>
              <a:rPr lang="ru-RU" b="1" dirty="0" smtClean="0"/>
              <a:t>Ты                       сумей поделиться,</a:t>
            </a:r>
          </a:p>
          <a:p>
            <a:pPr indent="0">
              <a:buNone/>
            </a:pPr>
            <a:r>
              <a:rPr lang="ru-RU" b="1" dirty="0" smtClean="0"/>
              <a:t>И ответную искру зажечь.</a:t>
            </a:r>
          </a:p>
          <a:p>
            <a:pPr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864" y="-10360"/>
            <a:ext cx="2151648" cy="21462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35596" y="4257092"/>
            <a:ext cx="1830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6600"/>
                </a:solidFill>
                <a:latin typeface="Book Antiqua" panose="02040602050305030304" pitchFamily="18" charset="0"/>
                <a:ea typeface="Lucida Sans Unicode" panose="020B0602030504020204" pitchFamily="34" charset="0"/>
                <a:hlinkClick r:id="rId3" action="ppaction://hlinkfile"/>
              </a:rPr>
              <a:t>улыбкой</a:t>
            </a:r>
            <a:r>
              <a:rPr lang="ru-RU" dirty="0">
                <a:latin typeface="Times New Roman" panose="02020603050405020304" pitchFamily="18" charset="0"/>
                <a:ea typeface="Lucida Sans Unicode" panose="020B0602030504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16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Поговорим о ДРУЖБЕ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23828" y="1312028"/>
            <a:ext cx="23342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Мультфильм</a:t>
            </a:r>
            <a:endParaRPr lang="ru-RU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1206" t="6368" r="10502" b="15282"/>
          <a:stretch/>
        </p:blipFill>
        <p:spPr bwMode="auto">
          <a:xfrm>
            <a:off x="1307006" y="2240868"/>
            <a:ext cx="7549469" cy="38837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5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75856" y="911001"/>
            <a:ext cx="518484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Monotype Corsiva" pitchFamily="66" charset="0"/>
                <a:ea typeface="Times New Roman" pitchFamily="18" charset="0"/>
              </a:rPr>
              <a:t>Мы в беде друг другу помогаем,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00B050"/>
              </a:solidFill>
              <a:latin typeface="Monotype Corsiva" pitchFamily="66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ru-RU" sz="2800" b="1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Monotype Corsiva" pitchFamily="66" charset="0"/>
                <a:ea typeface="Times New Roman" pitchFamily="18" charset="0"/>
              </a:rPr>
              <a:t>Вместе делаем уроки и играем,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00B050"/>
              </a:solidFill>
              <a:latin typeface="Monotype Corsiva" pitchFamily="66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ru-RU" sz="2800" b="1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Monotype Corsiva" pitchFamily="66" charset="0"/>
                <a:ea typeface="Times New Roman" pitchFamily="18" charset="0"/>
              </a:rPr>
              <a:t>Вместе ходим на прогулку, в магазин.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00B050"/>
              </a:solidFill>
              <a:latin typeface="Monotype Corsiva" pitchFamily="66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ru-RU" sz="2800" b="1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Monotype Corsiva" pitchFamily="66" charset="0"/>
                <a:ea typeface="Times New Roman" pitchFamily="18" charset="0"/>
              </a:rPr>
              <a:t>Когда нет тебя, то я один.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00B050"/>
              </a:solidFill>
              <a:latin typeface="Monotype Corsiva" pitchFamily="66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ru-RU" sz="2800" b="1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Monotype Corsiva" pitchFamily="66" charset="0"/>
                <a:ea typeface="Times New Roman" pitchFamily="18" charset="0"/>
              </a:rPr>
              <a:t>Приходи скорее, я скучаю,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00B050"/>
              </a:solidFill>
              <a:latin typeface="Monotype Corsiva" pitchFamily="66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ru-RU" sz="2800" b="1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Monotype Corsiva" pitchFamily="66" charset="0"/>
                <a:ea typeface="Times New Roman" pitchFamily="18" charset="0"/>
              </a:rPr>
              <a:t>Даже с танком любимым не играю.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00B050"/>
              </a:solidFill>
              <a:latin typeface="Monotype Corsiva" pitchFamily="66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ru-RU" sz="2800" b="1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Monotype Corsiva" pitchFamily="66" charset="0"/>
                <a:ea typeface="Times New Roman" pitchFamily="18" charset="0"/>
              </a:rPr>
              <a:t>Мне общение с тобою очень нужно,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00B050"/>
              </a:solidFill>
              <a:latin typeface="Monotype Corsiva" pitchFamily="66" charset="0"/>
              <a:ea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ru-RU" sz="2800" b="1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Monotype Corsiva" pitchFamily="66" charset="0"/>
                <a:ea typeface="Times New Roman" pitchFamily="18" charset="0"/>
                <a:cs typeface="Arial" charset="0"/>
              </a:rPr>
              <a:t>А еще нужна мужская</a:t>
            </a:r>
            <a:r>
              <a:rPr lang="ru-RU" sz="2800" b="1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Monotype Corsiva" pitchFamily="66" charset="0"/>
                <a:cs typeface="Arial" charset="0"/>
              </a:rPr>
              <a:t> … (дружба)</a:t>
            </a:r>
          </a:p>
        </p:txBody>
      </p:sp>
      <p:sp>
        <p:nvSpPr>
          <p:cNvPr id="4" name="Прямоугольник 3"/>
          <p:cNvSpPr/>
          <p:nvPr/>
        </p:nvSpPr>
        <p:spPr>
          <a:xfrm rot="20757814">
            <a:off x="-207363" y="1403217"/>
            <a:ext cx="3724326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>
                  <a:solidFill>
                    <a:srgbClr val="FFC000"/>
                  </a:solidFill>
                </a:ln>
                <a:solidFill>
                  <a:srgbClr val="FF99CC"/>
                </a:solidFill>
                <a:latin typeface="Monotype Corsiva" pitchFamily="66" charset="0"/>
                <a:cs typeface="Arial" charset="0"/>
              </a:rPr>
              <a:t>Как вы понимаете слово «дружба»?</a:t>
            </a:r>
          </a:p>
        </p:txBody>
      </p:sp>
      <p:sp>
        <p:nvSpPr>
          <p:cNvPr id="5" name="Прямоугольник 4"/>
          <p:cNvSpPr/>
          <p:nvPr/>
        </p:nvSpPr>
        <p:spPr>
          <a:xfrm rot="352217">
            <a:off x="1383026" y="2542678"/>
            <a:ext cx="2161169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rgbClr val="FF99CC"/>
                  </a:solidFill>
                </a:ln>
                <a:solidFill>
                  <a:srgbClr val="7030A0"/>
                </a:solidFill>
                <a:latin typeface="Monotype Corsiva" pitchFamily="66" charset="0"/>
                <a:cs typeface="Arial" charset="0"/>
              </a:rPr>
              <a:t>Кто такой друг?</a:t>
            </a:r>
          </a:p>
        </p:txBody>
      </p:sp>
      <p:sp>
        <p:nvSpPr>
          <p:cNvPr id="6" name="Прямоугольник 5"/>
          <p:cNvSpPr/>
          <p:nvPr/>
        </p:nvSpPr>
        <p:spPr>
          <a:xfrm rot="20635267">
            <a:off x="993374" y="3350431"/>
            <a:ext cx="241818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>
                  <a:solidFill>
                    <a:srgbClr val="FF99CC"/>
                  </a:solidFill>
                </a:ln>
                <a:solidFill>
                  <a:srgbClr val="FFFF00"/>
                </a:solidFill>
                <a:latin typeface="Monotype Corsiva" pitchFamily="66" charset="0"/>
                <a:cs typeface="Arial" charset="0"/>
              </a:rPr>
              <a:t>Что значит дружить?</a:t>
            </a:r>
          </a:p>
        </p:txBody>
      </p:sp>
      <p:sp>
        <p:nvSpPr>
          <p:cNvPr id="7" name="Прямоугольник 6"/>
          <p:cNvSpPr/>
          <p:nvPr/>
        </p:nvSpPr>
        <p:spPr>
          <a:xfrm rot="316798">
            <a:off x="1074484" y="4675396"/>
            <a:ext cx="346873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Что вам вспоминается, при слове «дружба»?</a:t>
            </a:r>
          </a:p>
        </p:txBody>
      </p:sp>
      <p:pic>
        <p:nvPicPr>
          <p:cNvPr id="5127" name="Picture 7" descr="D:\Gera's work\ДОМ. ЗАДАНИЕ\ПРЕЗЕЕНТАЦИИ ПО МЕРОПРИЯТИЯМ\КАРТИНКИ\Новые картинки\Playin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517558"/>
            <a:ext cx="7031049" cy="237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63004" y="108160"/>
            <a:ext cx="52100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6600"/>
                </a:solidFill>
                <a:latin typeface="Monotype Corsiva" pitchFamily="66" charset="0"/>
                <a:cs typeface="Arial Unicode MS" pitchFamily="34" charset="-128"/>
              </a:rPr>
              <a:t>Поговорим о ДРУЖБЕ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0"/>
            <a:ext cx="7560000" cy="6858000"/>
          </a:xfrm>
        </p:spPr>
        <p:txBody>
          <a:bodyPr/>
          <a:lstStyle/>
          <a:p>
            <a:r>
              <a:rPr lang="ru-RU" b="1" dirty="0" smtClean="0"/>
              <a:t>Дружба – близкие отношения, основанные на взаимном доверии, привязанности, общности интересов.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С.И. Ожегов</a:t>
            </a:r>
            <a:br>
              <a:rPr lang="ru-RU" b="1" dirty="0" smtClean="0"/>
            </a:br>
            <a:r>
              <a:rPr lang="ru-RU" b="1" dirty="0" smtClean="0"/>
              <a:t>«Словарь русского языка»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9286" l="15143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744924"/>
            <a:ext cx="3527884" cy="3527884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Можно ли эти слова назвать синонимами?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 rot="20943022">
            <a:off x="1668456" y="3284014"/>
            <a:ext cx="25667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приятель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556641">
            <a:off x="4470409" y="1994479"/>
            <a:ext cx="24205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ea typeface="Lucida Sans Unicode" panose="020B0602030504020204" pitchFamily="34" charset="0"/>
              </a:rPr>
              <a:t>товарищ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52020" y="4427054"/>
            <a:ext cx="27288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ea typeface="Lucida Sans Unicode" panose="020B0602030504020204" pitchFamily="34" charset="0"/>
              </a:rPr>
              <a:t>знакомый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9796" y="1568131"/>
            <a:ext cx="13579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</a:rPr>
              <a:t>друг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9631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8369" y="0"/>
            <a:ext cx="7905306" cy="65556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О человеке, с которым вы просто 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здороваетесь во дворе, вы можете 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сказать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О человеке, с которым время от времени 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обсуждаете детали матча, фильм, какие-то</a:t>
            </a:r>
          </a:p>
          <a:p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обытия, вы скажете…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Об однокласснике, с которым за школьные 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годы «съеден пуд соли», скажете…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О человеке, которому доверяете свои тайны,</a:t>
            </a:r>
          </a:p>
          <a:p>
            <a:r>
              <a:rPr lang="ru-RU" sz="28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с  которым  делите  радости  и  печали, </a:t>
            </a:r>
          </a:p>
          <a:p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кажете…</a:t>
            </a:r>
          </a:p>
          <a:p>
            <a:endParaRPr lang="ru-RU" sz="2800" b="1" dirty="0" smtClean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75956" y="808512"/>
            <a:ext cx="27288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знакомый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6988" y="5481228"/>
            <a:ext cx="13579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друг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80212" y="4041068"/>
            <a:ext cx="24205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ea typeface="Lucida Sans Unicode" panose="020B0602030504020204" pitchFamily="34" charset="0"/>
              </a:rPr>
              <a:t>товарищ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51022" y="2564904"/>
            <a:ext cx="25667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приятель</a:t>
            </a:r>
            <a:endParaRPr lang="ru-RU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49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Модель настоящего друга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439652" y="1088740"/>
            <a:ext cx="7560000" cy="5364596"/>
          </a:xfrm>
        </p:spPr>
        <p:txBody>
          <a:bodyPr/>
          <a:lstStyle/>
          <a:p>
            <a:r>
              <a:rPr lang="ru-RU" sz="2400" b="1" dirty="0" smtClean="0"/>
              <a:t>Модно одет</a:t>
            </a:r>
          </a:p>
          <a:p>
            <a:r>
              <a:rPr lang="ru-RU" sz="2400" b="1" dirty="0" smtClean="0"/>
              <a:t>Надёжный</a:t>
            </a:r>
          </a:p>
          <a:p>
            <a:r>
              <a:rPr lang="ru-RU" sz="2400" b="1" dirty="0" smtClean="0"/>
              <a:t>Весёлый</a:t>
            </a:r>
          </a:p>
          <a:p>
            <a:r>
              <a:rPr lang="ru-RU" sz="2400" b="1" dirty="0" smtClean="0"/>
              <a:t>Не признаёт свои ошибки</a:t>
            </a:r>
          </a:p>
          <a:p>
            <a:r>
              <a:rPr lang="ru-RU" sz="2400" b="1" dirty="0" smtClean="0"/>
              <a:t>Отзывчивый</a:t>
            </a:r>
          </a:p>
          <a:p>
            <a:r>
              <a:rPr lang="ru-RU" sz="2400" b="1" dirty="0" smtClean="0"/>
              <a:t>Не подойдёт первым мириться</a:t>
            </a:r>
          </a:p>
          <a:p>
            <a:r>
              <a:rPr lang="ru-RU" sz="2400" b="1" dirty="0" smtClean="0"/>
              <a:t>Добрый</a:t>
            </a:r>
          </a:p>
          <a:p>
            <a:r>
              <a:rPr lang="ru-RU" sz="2400" b="1" dirty="0" smtClean="0"/>
              <a:t>Верный</a:t>
            </a:r>
          </a:p>
          <a:p>
            <a:r>
              <a:rPr lang="ru-RU" sz="2400" b="1" dirty="0" smtClean="0"/>
              <a:t>Поддержит словом и делом</a:t>
            </a:r>
          </a:p>
          <a:p>
            <a:r>
              <a:rPr lang="ru-RU" sz="2400" b="1" dirty="0" smtClean="0"/>
              <a:t>Не скажет правду</a:t>
            </a:r>
          </a:p>
          <a:p>
            <a:r>
              <a:rPr lang="ru-RU" sz="2400" b="1" dirty="0" smtClean="0"/>
              <a:t>Вместе в горе и радости</a:t>
            </a:r>
          </a:p>
          <a:p>
            <a:r>
              <a:rPr lang="ru-RU" sz="2400" b="1" dirty="0" smtClean="0"/>
              <a:t>Выручит в трудную минуту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4322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-171400"/>
            <a:ext cx="7560000" cy="90011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Открываем законы дружбы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682919"/>
            <a:ext cx="4392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Lucida Sans Unicode" panose="020B0602030504020204" pitchFamily="34" charset="0"/>
                <a:hlinkClick r:id="rId2" action="ppaction://hlinkfile"/>
              </a:rPr>
              <a:t>«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hlinkClick r:id="rId2" action="ppaction://hlinkfile"/>
              </a:rPr>
              <a:t>Требуется друг» А. </a:t>
            </a:r>
            <a:r>
              <a:rPr lang="ru-RU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hlinkClick r:id="rId2" action="ppaction://hlinkfile"/>
              </a:rPr>
              <a:t>Барто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65" y="1206139"/>
            <a:ext cx="5628117" cy="42210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47664" y="5535321"/>
            <a:ext cx="6042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- Почему с этой девочкой никто не хотел дружить?</a:t>
            </a:r>
          </a:p>
          <a:p>
            <a:r>
              <a:rPr lang="ru-RU" b="1" dirty="0" smtClean="0"/>
              <a:t>- Что вы ей посоветуете?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3851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овый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836</Words>
  <Application>Microsoft Office PowerPoint</Application>
  <PresentationFormat>Экран (4:3)</PresentationFormat>
  <Paragraphs>173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Arial Unicode MS</vt:lpstr>
      <vt:lpstr>Antikvar</vt:lpstr>
      <vt:lpstr>Arial</vt:lpstr>
      <vt:lpstr>Book Antiqua</vt:lpstr>
      <vt:lpstr>Calibri</vt:lpstr>
      <vt:lpstr>Lucida Sans Unicode</vt:lpstr>
      <vt:lpstr>Monotype Corsiva</vt:lpstr>
      <vt:lpstr>OpenSymbol</vt:lpstr>
      <vt:lpstr>Tahoma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Поговорим о ДРУЖБЕ</vt:lpstr>
      <vt:lpstr>Презентация PowerPoint</vt:lpstr>
      <vt:lpstr>Дружба – близкие отношения, основанные на взаимном доверии, привязанности, общности интересов.    С.И. Ожегов «Словарь русского языка»</vt:lpstr>
      <vt:lpstr>Можно ли эти слова назвать синонимами?</vt:lpstr>
      <vt:lpstr>Презентация PowerPoint</vt:lpstr>
      <vt:lpstr>Модель настоящего друга</vt:lpstr>
      <vt:lpstr>Открываем законы дружбы</vt:lpstr>
      <vt:lpstr>Выбирай друга по душевным качествам, а не по одежде</vt:lpstr>
      <vt:lpstr>Не говори дурно о друге и не обижай его</vt:lpstr>
      <vt:lpstr>Умей признавать свои ошибки и помириться с другом</vt:lpstr>
      <vt:lpstr>Останови друга, если он сделал  что-то плохое</vt:lpstr>
      <vt:lpstr>Не бросай и не предавай друзей</vt:lpstr>
      <vt:lpstr>Законы дружбы</vt:lpstr>
      <vt:lpstr>Пословицы</vt:lpstr>
      <vt:lpstr>Поговорки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Teacher</cp:lastModifiedBy>
  <cp:revision>62</cp:revision>
  <cp:lastPrinted>2021-08-26T16:32:53Z</cp:lastPrinted>
  <dcterms:created xsi:type="dcterms:W3CDTF">2011-07-06T07:21:00Z</dcterms:created>
  <dcterms:modified xsi:type="dcterms:W3CDTF">2021-08-27T15:33:02Z</dcterms:modified>
</cp:coreProperties>
</file>